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7" r:id="rId3"/>
    <p:sldId id="262" r:id="rId4"/>
    <p:sldId id="258" r:id="rId5"/>
    <p:sldId id="259" r:id="rId6"/>
    <p:sldId id="260" r:id="rId7"/>
    <p:sldId id="268" r:id="rId8"/>
    <p:sldId id="261" r:id="rId9"/>
    <p:sldId id="263" r:id="rId10"/>
    <p:sldId id="264" r:id="rId11"/>
    <p:sldId id="265" r:id="rId12"/>
    <p:sldId id="266" r:id="rId13"/>
    <p:sldId id="267" r:id="rId14"/>
    <p:sldId id="269" r:id="rId15"/>
    <p:sldId id="270" r:id="rId16"/>
    <p:sldId id="271" r:id="rId17"/>
    <p:sldId id="272" r:id="rId18"/>
    <p:sldId id="273" r:id="rId19"/>
    <p:sldId id="275" r:id="rId20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86" autoAdjust="0"/>
    <p:restoredTop sz="94626"/>
  </p:normalViewPr>
  <p:slideViewPr>
    <p:cSldViewPr snapToGrid="0">
      <p:cViewPr varScale="1">
        <p:scale>
          <a:sx n="60" d="100"/>
          <a:sy n="60" d="100"/>
        </p:scale>
        <p:origin x="1266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6" d="100"/>
          <a:sy n="76" d="100"/>
        </p:scale>
        <p:origin x="2724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3DA0E49-A5DC-086B-7029-5596D880DB1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3525F7-66FB-D388-3A63-EE7FCAE4562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DC77871-C0D0-D340-BC15-C91CB1E11996}" type="datetimeFigureOut">
              <a:rPr lang="en-US"/>
              <a:pPr>
                <a:defRPr/>
              </a:pPr>
              <a:t>7/7/2025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2F284B-A8B7-AC0D-4629-597F2015E52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0D21E8-13BF-F469-456F-12680F21D35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44069AE-08DF-F34D-9B02-185674B398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7A3355B-46D7-B40E-4AEE-C00F3F0F19C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CA25C7-E406-C502-2C8C-8901AAACC666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758EED6-7568-4D4F-9600-77618918BC11}" type="datetimeFigureOut">
              <a:rPr lang="en-US"/>
              <a:pPr>
                <a:defRPr/>
              </a:pPr>
              <a:t>7/7/2025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143B8543-9CA3-14D0-4F82-624C8C9F2F8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F6568EBE-DB4E-2CBB-0774-9716780109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472995-99CC-F196-F0AA-D84B588BAB4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2C072A-1AD4-F632-6017-76E1BAA2330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FEA6DEB5-FBA0-6C46-B6AF-57021F734C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B26C7AE-AF27-91D0-CB65-D50248CDE3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33"/>
          <a:stretch>
            <a:fillRect/>
          </a:stretch>
        </p:blipFill>
        <p:spPr bwMode="auto">
          <a:xfrm>
            <a:off x="0" y="0"/>
            <a:ext cx="12192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007889"/>
            <a:ext cx="10363200" cy="1470025"/>
          </a:xfrm>
        </p:spPr>
        <p:txBody>
          <a:bodyPr/>
          <a:lstStyle>
            <a:lvl1pPr algn="ctr">
              <a:defRPr sz="4400" b="1" baseline="0">
                <a:solidFill>
                  <a:schemeClr val="tx2">
                    <a:lumMod val="50000"/>
                  </a:schemeClr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3886200"/>
            <a:ext cx="8534400" cy="1752600"/>
          </a:xfrm>
        </p:spPr>
        <p:txBody>
          <a:bodyPr/>
          <a:lstStyle>
            <a:lvl1pPr marL="0" indent="0" algn="ctr">
              <a:buNone/>
              <a:defRPr sz="2800" baseline="0"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AB419F-F70C-B06F-F0E1-8E52D0D17B6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763963" y="6397625"/>
            <a:ext cx="3860800" cy="365125"/>
          </a:xfrm>
        </p:spPr>
        <p:txBody>
          <a:bodyPr/>
          <a:lstStyle>
            <a:lvl1pPr>
              <a:defRPr b="1" dirty="0"/>
            </a:lvl1pPr>
          </a:lstStyle>
          <a:p>
            <a:pPr>
              <a:defRPr/>
            </a:pPr>
            <a:r>
              <a:rPr lang="en-US"/>
              <a:t>District 7 Member Training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6FD2B4-DCD7-4FEE-6898-8B829FF1D13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723563" y="6397625"/>
            <a:ext cx="1320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EA1222-929F-0942-91BE-D4761F5F85E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355068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gradFill rotWithShape="1">
          <a:gsLst>
            <a:gs pos="0">
              <a:srgbClr val="E8E7E7"/>
            </a:gs>
            <a:gs pos="31000">
              <a:srgbClr val="DCDCDC"/>
            </a:gs>
            <a:gs pos="100000">
              <a:srgbClr val="D1D0D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3200" y="175635"/>
            <a:ext cx="10566400" cy="1143000"/>
          </a:xfrm>
        </p:spPr>
        <p:txBody>
          <a:bodyPr/>
          <a:lstStyle>
            <a:lvl1pPr>
              <a:defRPr sz="4000">
                <a:solidFill>
                  <a:schemeClr val="tx2">
                    <a:lumMod val="50000"/>
                  </a:schemeClr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1473200" y="1600200"/>
            <a:ext cx="10566400" cy="4114800"/>
          </a:xfrm>
        </p:spPr>
        <p:txBody>
          <a:bodyPr/>
          <a:lstStyle>
            <a:lvl1pPr>
              <a:buClr>
                <a:schemeClr val="tx2">
                  <a:lumMod val="50000"/>
                </a:schemeClr>
              </a:buClr>
              <a:defRPr sz="3200" b="1">
                <a:solidFill>
                  <a:schemeClr val="tx2">
                    <a:lumMod val="50000"/>
                  </a:schemeClr>
                </a:solidFill>
              </a:defRPr>
            </a:lvl1pPr>
            <a:lvl2pPr>
              <a:buClr>
                <a:schemeClr val="tx2">
                  <a:lumMod val="50000"/>
                </a:schemeClr>
              </a:buClr>
              <a:defRPr sz="3200" b="1">
                <a:solidFill>
                  <a:schemeClr val="tx2">
                    <a:lumMod val="50000"/>
                  </a:schemeClr>
                </a:solidFill>
              </a:defRPr>
            </a:lvl2pPr>
            <a:lvl3pPr>
              <a:buClr>
                <a:schemeClr val="tx2">
                  <a:lumMod val="50000"/>
                </a:schemeClr>
              </a:buClr>
              <a:defRPr sz="3200" b="1">
                <a:solidFill>
                  <a:schemeClr val="tx2">
                    <a:lumMod val="50000"/>
                  </a:schemeClr>
                </a:solidFill>
              </a:defRPr>
            </a:lvl3pPr>
            <a:lvl4pPr>
              <a:buClr>
                <a:schemeClr val="tx2">
                  <a:lumMod val="50000"/>
                </a:schemeClr>
              </a:buClr>
              <a:defRPr sz="3200" b="1">
                <a:solidFill>
                  <a:schemeClr val="tx2">
                    <a:lumMod val="50000"/>
                  </a:schemeClr>
                </a:solidFill>
              </a:defRPr>
            </a:lvl4pPr>
            <a:lvl5pPr>
              <a:buClr>
                <a:schemeClr val="tx2">
                  <a:lumMod val="50000"/>
                </a:schemeClr>
              </a:buClr>
              <a:defRPr sz="3200" b="1">
                <a:solidFill>
                  <a:schemeClr val="tx2">
                    <a:lumMod val="50000"/>
                  </a:schemeClr>
                </a:solidFill>
              </a:defRPr>
            </a:lvl5pPr>
            <a:lvl6pPr>
              <a:buClr>
                <a:schemeClr val="tx2">
                  <a:lumMod val="50000"/>
                </a:schemeClr>
              </a:buClr>
              <a:defRPr>
                <a:solidFill>
                  <a:schemeClr val="tx2">
                    <a:lumMod val="50000"/>
                  </a:schemeClr>
                </a:solidFill>
              </a:defRPr>
            </a:lvl6pPr>
            <a:lvl7pPr>
              <a:buClr>
                <a:schemeClr val="tx2">
                  <a:lumMod val="50000"/>
                </a:schemeClr>
              </a:buClr>
              <a:defRPr>
                <a:solidFill>
                  <a:schemeClr val="tx2">
                    <a:lumMod val="50000"/>
                  </a:schemeClr>
                </a:solidFill>
              </a:defRPr>
            </a:lvl7pPr>
            <a:lvl8pPr>
              <a:buClr>
                <a:schemeClr val="tx2">
                  <a:lumMod val="50000"/>
                </a:schemeClr>
              </a:buClr>
              <a:defRPr>
                <a:solidFill>
                  <a:schemeClr val="tx2">
                    <a:lumMod val="50000"/>
                  </a:schemeClr>
                </a:solidFill>
              </a:defRPr>
            </a:lvl8pPr>
            <a:lvl9pPr>
              <a:buClr>
                <a:schemeClr val="tx2">
                  <a:lumMod val="50000"/>
                </a:schemeClr>
              </a:buClr>
              <a:defRPr>
                <a:solidFill>
                  <a:schemeClr val="tx2">
                    <a:lumMod val="50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24EA377D-0F78-3367-EC64-D47B13D5D35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3916363" y="6400800"/>
            <a:ext cx="3860800" cy="365125"/>
          </a:xfrm>
        </p:spPr>
        <p:txBody>
          <a:bodyPr/>
          <a:lstStyle>
            <a:lvl1pPr>
              <a:defRPr b="1" dirty="0"/>
            </a:lvl1pPr>
          </a:lstStyle>
          <a:p>
            <a:pPr>
              <a:defRPr/>
            </a:pPr>
            <a:r>
              <a:rPr lang="en-US"/>
              <a:t>District 7 Member Training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D9CFA2E-0E42-9755-B1A5-A30BE69DCB1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0718800" y="6356350"/>
            <a:ext cx="1320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B19A2B-4B4E-E94F-A7F8-F6936E6DFB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969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2183" y="3487017"/>
            <a:ext cx="10513484" cy="1362075"/>
          </a:xfrm>
        </p:spPr>
        <p:txBody>
          <a:bodyPr anchor="t"/>
          <a:lstStyle>
            <a:lvl1pPr algn="l">
              <a:defRPr sz="4000" b="1" i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2183" y="1744375"/>
            <a:ext cx="10513484" cy="1500187"/>
          </a:xfrm>
        </p:spPr>
        <p:txBody>
          <a:bodyPr anchor="b"/>
          <a:lstStyle>
            <a:lvl1pPr marL="0" indent="0">
              <a:buNone/>
              <a:defRPr sz="3200" b="1" baseline="0"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4B131F8-01A4-E36A-4603-A7AD5AF9692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District 7 Member Training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42AA7E5-43B8-A07A-615F-835FC128B35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6B322C-CAD6-C746-BD56-DC4BAA2D91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787199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3200" y="331137"/>
            <a:ext cx="10566400" cy="1143000"/>
          </a:xfrm>
        </p:spPr>
        <p:txBody>
          <a:bodyPr/>
          <a:lstStyle>
            <a:lvl1pPr>
              <a:defRPr sz="4000">
                <a:solidFill>
                  <a:schemeClr val="tx2">
                    <a:lumMod val="50000"/>
                  </a:schemeClr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473200" y="1530349"/>
            <a:ext cx="4978400" cy="4114800"/>
          </a:xfrm>
        </p:spPr>
        <p:txBody>
          <a:bodyPr/>
          <a:lstStyle>
            <a:lvl1pPr>
              <a:buClr>
                <a:schemeClr val="tx2">
                  <a:lumMod val="50000"/>
                </a:schemeClr>
              </a:buClr>
              <a:defRPr sz="2400" b="1"/>
            </a:lvl1pPr>
            <a:lvl2pPr>
              <a:buClr>
                <a:schemeClr val="tx2">
                  <a:lumMod val="50000"/>
                </a:schemeClr>
              </a:buClr>
              <a:defRPr sz="2400" b="1"/>
            </a:lvl2pPr>
            <a:lvl3pPr>
              <a:buClr>
                <a:schemeClr val="tx2">
                  <a:lumMod val="50000"/>
                </a:schemeClr>
              </a:buClr>
              <a:defRPr sz="2400" b="1"/>
            </a:lvl3pPr>
            <a:lvl4pPr>
              <a:buClr>
                <a:schemeClr val="tx2">
                  <a:lumMod val="50000"/>
                </a:schemeClr>
              </a:buClr>
              <a:defRPr sz="2400" b="1"/>
            </a:lvl4pPr>
            <a:lvl5pPr>
              <a:buClr>
                <a:schemeClr val="tx2">
                  <a:lumMod val="50000"/>
                </a:schemeClr>
              </a:buClr>
              <a:defRPr sz="2400" b="1"/>
            </a:lvl5pPr>
            <a:lvl6pPr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/>
            </a:lvl6pPr>
            <a:lvl7pPr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/>
            </a:lvl7pPr>
            <a:lvl8pPr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/>
            </a:lvl8pPr>
            <a:lvl9pPr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7061200" y="1600200"/>
            <a:ext cx="4978400" cy="4114800"/>
          </a:xfrm>
        </p:spPr>
        <p:txBody>
          <a:bodyPr/>
          <a:lstStyle>
            <a:lvl1pPr>
              <a:buClr>
                <a:schemeClr val="tx2">
                  <a:lumMod val="50000"/>
                </a:schemeClr>
              </a:buClr>
              <a:defRPr sz="2400" b="1"/>
            </a:lvl1pPr>
            <a:lvl2pPr>
              <a:buClr>
                <a:schemeClr val="tx2">
                  <a:lumMod val="50000"/>
                </a:schemeClr>
              </a:buClr>
              <a:defRPr sz="2400" b="1"/>
            </a:lvl2pPr>
            <a:lvl3pPr>
              <a:buClr>
                <a:schemeClr val="tx2">
                  <a:lumMod val="50000"/>
                </a:schemeClr>
              </a:buClr>
              <a:defRPr sz="2400" b="1"/>
            </a:lvl3pPr>
            <a:lvl4pPr>
              <a:buClr>
                <a:schemeClr val="tx2">
                  <a:lumMod val="50000"/>
                </a:schemeClr>
              </a:buClr>
              <a:defRPr sz="2400" b="1"/>
            </a:lvl4pPr>
            <a:lvl5pPr>
              <a:buClr>
                <a:schemeClr val="tx2">
                  <a:lumMod val="50000"/>
                </a:schemeClr>
              </a:buClr>
              <a:defRPr sz="2400" b="1"/>
            </a:lvl5pPr>
            <a:lvl6pPr>
              <a:buClr>
                <a:schemeClr val="tx2">
                  <a:lumMod val="50000"/>
                </a:schemeClr>
              </a:buClr>
              <a:defRPr/>
            </a:lvl6pPr>
            <a:lvl7pPr>
              <a:buClr>
                <a:schemeClr val="tx2">
                  <a:lumMod val="50000"/>
                </a:schemeClr>
              </a:buClr>
              <a:defRPr/>
            </a:lvl7pPr>
            <a:lvl8pPr>
              <a:buClr>
                <a:schemeClr val="tx2">
                  <a:lumMod val="50000"/>
                </a:schemeClr>
              </a:buClr>
              <a:defRPr/>
            </a:lvl8pPr>
            <a:lvl9pPr>
              <a:buClr>
                <a:schemeClr val="tx2">
                  <a:lumMod val="50000"/>
                </a:schemeClr>
              </a:buCl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C51489C9-D769-3162-528D-3FFB322873B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District 7 Member Training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BCE770D-D96A-FCBF-0234-5A813690A8D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4E48C7-E45D-D341-821D-BAF28859CB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137200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600" y="227590"/>
            <a:ext cx="10566400" cy="11430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5600" y="1600200"/>
            <a:ext cx="4978400" cy="574675"/>
          </a:xfrm>
        </p:spPr>
        <p:txBody>
          <a:bodyPr anchor="b">
            <a:noAutofit/>
          </a:bodyPr>
          <a:lstStyle>
            <a:lvl1pPr marL="0" indent="0">
              <a:buNone/>
              <a:defRPr sz="2400" b="1" i="0" baseline="0"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625600" y="2231087"/>
            <a:ext cx="4978400" cy="3505200"/>
          </a:xfrm>
        </p:spPr>
        <p:txBody>
          <a:bodyPr/>
          <a:lstStyle>
            <a:lvl1pPr>
              <a:buClr>
                <a:schemeClr val="tx2">
                  <a:lumMod val="50000"/>
                </a:schemeClr>
              </a:buClr>
              <a:defRPr sz="2000" b="1"/>
            </a:lvl1pPr>
            <a:lvl2pPr>
              <a:buClr>
                <a:schemeClr val="tx2">
                  <a:lumMod val="50000"/>
                </a:schemeClr>
              </a:buClr>
              <a:defRPr sz="2000" b="1"/>
            </a:lvl2pPr>
            <a:lvl3pPr>
              <a:buClr>
                <a:schemeClr val="tx2">
                  <a:lumMod val="50000"/>
                </a:schemeClr>
              </a:buClr>
              <a:defRPr sz="2000" b="1"/>
            </a:lvl3pPr>
            <a:lvl4pPr>
              <a:buClr>
                <a:schemeClr val="tx2">
                  <a:lumMod val="50000"/>
                </a:schemeClr>
              </a:buClr>
              <a:defRPr sz="2000" b="1"/>
            </a:lvl4pPr>
            <a:lvl5pPr>
              <a:buClr>
                <a:schemeClr val="tx2">
                  <a:lumMod val="50000"/>
                </a:schemeClr>
              </a:buClr>
              <a:defRPr sz="2000" b="1"/>
            </a:lvl5pPr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162800" y="1564407"/>
            <a:ext cx="4978400" cy="574675"/>
          </a:xfrm>
        </p:spPr>
        <p:txBody>
          <a:bodyPr anchor="b">
            <a:noAutofit/>
          </a:bodyPr>
          <a:lstStyle>
            <a:lvl1pPr marL="0" indent="0">
              <a:buNone/>
              <a:defRPr sz="2400" b="1" i="0" baseline="0"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7162800" y="2174875"/>
            <a:ext cx="4978400" cy="3505200"/>
          </a:xfrm>
        </p:spPr>
        <p:txBody>
          <a:bodyPr/>
          <a:lstStyle>
            <a:lvl1pPr>
              <a:buClr>
                <a:schemeClr val="tx2">
                  <a:lumMod val="50000"/>
                </a:schemeClr>
              </a:buClr>
              <a:defRPr sz="2000" b="1"/>
            </a:lvl1pPr>
            <a:lvl2pPr>
              <a:buClr>
                <a:schemeClr val="tx2">
                  <a:lumMod val="50000"/>
                </a:schemeClr>
              </a:buClr>
              <a:defRPr sz="2000" b="1"/>
            </a:lvl2pPr>
            <a:lvl3pPr>
              <a:buClr>
                <a:schemeClr val="tx2">
                  <a:lumMod val="50000"/>
                </a:schemeClr>
              </a:buClr>
              <a:defRPr sz="2000" b="1"/>
            </a:lvl3pPr>
            <a:lvl4pPr>
              <a:buClr>
                <a:schemeClr val="tx2">
                  <a:lumMod val="50000"/>
                </a:schemeClr>
              </a:buClr>
              <a:defRPr sz="2000" b="1"/>
            </a:lvl4pPr>
            <a:lvl5pPr>
              <a:buClr>
                <a:schemeClr val="tx2">
                  <a:lumMod val="50000"/>
                </a:schemeClr>
              </a:buClr>
              <a:defRPr sz="2000" b="1"/>
            </a:lvl5pPr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92431C2F-8D26-6738-60DC-0793F3D01DF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District 7 Member Training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E525F5-CAE7-8FA4-1C6F-C44BFD20414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198A8B-687D-5040-A767-19083EF0EC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503319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600" y="147926"/>
            <a:ext cx="10566400" cy="11430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3859366-841D-1C82-E330-E9C22A60306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District 7 Member Training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2538A94-3B23-D83A-CC7E-F366DBE28B7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BE7A0D-23C9-9C40-8B25-444D2DC4F9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010736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C22DDF2B-6FFE-9D75-7F80-2DEA4A18F45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District 7 Member Training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87DEF1A1-3B6A-9A37-BCFE-039475DA0A1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60385C-C4D8-D045-829E-D486462BF6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690678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8137" y="1413164"/>
            <a:ext cx="3962400" cy="1097280"/>
          </a:xfrm>
        </p:spPr>
        <p:txBody>
          <a:bodyPr/>
          <a:lstStyle>
            <a:lvl1pPr algn="l">
              <a:defRPr sz="2600" b="1" i="0" cap="none" baseline="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5842000" y="1447800"/>
            <a:ext cx="6197600" cy="4267200"/>
          </a:xfrm>
        </p:spPr>
        <p:txBody>
          <a:bodyPr/>
          <a:lstStyle>
            <a:lvl1pPr>
              <a:buClr>
                <a:schemeClr val="tx2">
                  <a:lumMod val="50000"/>
                </a:schemeClr>
              </a:buClr>
              <a:defRPr/>
            </a:lvl1pPr>
            <a:lvl2pPr>
              <a:buClr>
                <a:schemeClr val="tx2">
                  <a:lumMod val="50000"/>
                </a:schemeClr>
              </a:buClr>
              <a:defRPr/>
            </a:lvl2pPr>
            <a:lvl3pPr>
              <a:buClr>
                <a:schemeClr val="tx2">
                  <a:lumMod val="50000"/>
                </a:schemeClr>
              </a:buClr>
              <a:defRPr/>
            </a:lvl3pPr>
            <a:lvl4pPr>
              <a:buClr>
                <a:schemeClr val="tx2">
                  <a:lumMod val="50000"/>
                </a:schemeClr>
              </a:buClr>
              <a:defRPr/>
            </a:lvl4pPr>
            <a:lvl5pPr>
              <a:buClr>
                <a:schemeClr val="tx2">
                  <a:lumMod val="50000"/>
                </a:schemeClr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8137" y="2566656"/>
            <a:ext cx="3962400" cy="3167109"/>
          </a:xfrm>
        </p:spPr>
        <p:txBody>
          <a:bodyPr tIns="9144"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A54BF4C-E31E-78C9-A1F5-F773C160310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District 7 Member Training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6F14491-816B-4DF7-8ADA-C30B2E1C5D3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EB621-C9FF-2340-B270-461392ED8C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12666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1" y="1680210"/>
            <a:ext cx="3962400" cy="1097280"/>
          </a:xfrm>
        </p:spPr>
        <p:txBody>
          <a:bodyPr/>
          <a:lstStyle>
            <a:lvl1pPr algn="l">
              <a:defRPr sz="2600" b="1" i="0" cap="none" baseline="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Picture Placeholder 9" descr="An empty placeholder to add an image. Click on the placeholder and select the image that you wish to add"/>
          <p:cNvSpPr>
            <a:spLocks noGrp="1"/>
          </p:cNvSpPr>
          <p:nvPr>
            <p:ph type="pic" sz="quarter" idx="13"/>
          </p:nvPr>
        </p:nvSpPr>
        <p:spPr>
          <a:xfrm>
            <a:off x="7065818" y="1680209"/>
            <a:ext cx="4542374" cy="355860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90801" y="2833702"/>
            <a:ext cx="3962400" cy="2405109"/>
          </a:xfrm>
        </p:spPr>
        <p:txBody>
          <a:bodyPr tIns="9144"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B27AF4C-2B7A-9E11-29E8-1E17B351918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District 7 Member Training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A5E498A-1C01-67A6-E0AD-11684F93F6F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D7D446-07E9-1340-A4B9-89CFD476DA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70373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F6A46A4-94D4-9639-5C78-35B588D5F0E0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email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542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1108329-1D55-FEDE-6683-B5889C061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3200" y="268288"/>
            <a:ext cx="105664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FF42B7-2F85-85D7-1F2F-4744112AEF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73200" y="1624013"/>
            <a:ext cx="10566400" cy="4525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8D2E7A-01DE-CB8C-7097-4F3F92A232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41191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100" b="1" cap="all" spc="60" baseline="0" dirty="0">
                <a:solidFill>
                  <a:schemeClr val="tx2">
                    <a:lumMod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District 7 Member Training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CC8558-63A8-D9B1-C299-EBC6630F29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18800" y="6394450"/>
            <a:ext cx="132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 baseline="0" smtClean="0">
                <a:solidFill>
                  <a:schemeClr val="tx2">
                    <a:lumMod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57C1510-3DDB-734C-9254-D39E5C381E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6" descr="A blue and white logo with anchors&#10;&#10;AI-generated content may be incorrect.">
            <a:extLst>
              <a:ext uri="{FF2B5EF4-FFF2-40B4-BE49-F238E27FC236}">
                <a16:creationId xmlns:a16="http://schemas.microsoft.com/office/drawing/2014/main" id="{EFBCBF79-2F61-D51A-5B55-259902950E4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" y="5429250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 descr="A map of the united states of america&#10;&#10;AI-generated content may be incorrect.">
            <a:extLst>
              <a:ext uri="{FF2B5EF4-FFF2-40B4-BE49-F238E27FC236}">
                <a16:creationId xmlns:a16="http://schemas.microsoft.com/office/drawing/2014/main" id="{70FD431B-9D9D-A259-C965-8D6255EC7D6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97000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</p:sldLayoutIdLst>
  <p:transition spd="med">
    <p:fade/>
  </p:transition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 kern="1200" cap="all" spc="50">
          <a:solidFill>
            <a:srgbClr val="222A35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222A35"/>
          </a:solidFill>
          <a:latin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222A35"/>
          </a:solidFill>
          <a:latin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222A35"/>
          </a:solidFill>
          <a:latin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222A35"/>
          </a:solidFill>
          <a:latin typeface="Arial" panose="020B0604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ts val="600"/>
        </a:spcAft>
        <a:buClr>
          <a:schemeClr val="tx1"/>
        </a:buClr>
        <a:buFont typeface="Arial" panose="020B0604020202020204" pitchFamily="34" charset="0"/>
        <a:buChar char="•"/>
        <a:defRPr sz="3200" b="1" kern="1200" spc="30">
          <a:solidFill>
            <a:srgbClr val="222A35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ts val="600"/>
        </a:spcAft>
        <a:buClr>
          <a:schemeClr val="tx1"/>
        </a:buClr>
        <a:buFont typeface="Arial" panose="020B0604020202020204" pitchFamily="34" charset="0"/>
        <a:buChar char="•"/>
        <a:defRPr sz="3200" b="1" kern="1200" spc="30">
          <a:solidFill>
            <a:srgbClr val="222A35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ts val="600"/>
        </a:spcAft>
        <a:buClr>
          <a:srgbClr val="222A35"/>
        </a:buClr>
        <a:buFont typeface="Arial" panose="020B0604020202020204" pitchFamily="34" charset="0"/>
        <a:buChar char="•"/>
        <a:defRPr sz="3200" b="1" kern="1200" spc="30">
          <a:solidFill>
            <a:srgbClr val="222A35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ts val="600"/>
        </a:spcAft>
        <a:buClr>
          <a:schemeClr val="tx1"/>
        </a:buClr>
        <a:buFont typeface="Arial" panose="020B0604020202020204" pitchFamily="34" charset="0"/>
        <a:buChar char="•"/>
        <a:defRPr sz="3200" b="1" kern="1200" spc="30">
          <a:solidFill>
            <a:srgbClr val="222A35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ts val="600"/>
        </a:spcAft>
        <a:buClr>
          <a:schemeClr val="tx1"/>
        </a:buClr>
        <a:buFont typeface="Arial" panose="020B0604020202020204" pitchFamily="34" charset="0"/>
        <a:buChar char="•"/>
        <a:defRPr sz="3200" b="1" kern="1200" spc="30">
          <a:solidFill>
            <a:srgbClr val="222A35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>
            <a:lumMod val="50000"/>
          </a:schemeClr>
        </a:buClr>
        <a:buFont typeface="Arial" pitchFamily="34" charset="0"/>
        <a:buChar char="•"/>
        <a:defRPr sz="17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>
            <a:lumMod val="50000"/>
          </a:schemeClr>
        </a:buClr>
        <a:buFont typeface="Arial" pitchFamily="34" charset="0"/>
        <a:buChar char="•"/>
        <a:defRPr sz="17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>
            <a:lumMod val="50000"/>
          </a:schemeClr>
        </a:buClr>
        <a:buFont typeface="Arial" pitchFamily="34" charset="0"/>
        <a:buChar char="•"/>
        <a:defRPr sz="17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>
            <a:lumMod val="50000"/>
          </a:schemeClr>
        </a:buClr>
        <a:buFont typeface="Arial" pitchFamily="34" charset="0"/>
        <a:buChar char="•"/>
        <a:defRPr sz="17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A9D48C-CA62-74C3-3B8C-8351C02B5C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94085" y="484187"/>
            <a:ext cx="10363200" cy="1470025"/>
          </a:xfrm>
        </p:spPr>
        <p:txBody>
          <a:bodyPr/>
          <a:lstStyle/>
          <a:p>
            <a:r>
              <a:rPr lang="en-US" dirty="0"/>
              <a:t>Reports.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9E42E1-6AF3-F908-421E-4CA536B329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5599" y="1798819"/>
            <a:ext cx="9781915" cy="4691921"/>
          </a:xfrm>
        </p:spPr>
        <p:txBody>
          <a:bodyPr>
            <a:normAutofit/>
          </a:bodyPr>
          <a:lstStyle/>
          <a:p>
            <a:pPr algn="l"/>
            <a:r>
              <a:rPr lang="en-US" sz="3600" dirty="0"/>
              <a:t>Who gets them?</a:t>
            </a:r>
          </a:p>
          <a:p>
            <a:pPr algn="l"/>
            <a:r>
              <a:rPr lang="en-US" sz="3600" dirty="0"/>
              <a:t>What reports?</a:t>
            </a:r>
          </a:p>
          <a:p>
            <a:pPr algn="l"/>
            <a:r>
              <a:rPr lang="en-US" sz="3600" dirty="0"/>
              <a:t>When are they due?</a:t>
            </a:r>
          </a:p>
          <a:p>
            <a:pPr algn="l"/>
            <a:r>
              <a:rPr lang="en-US" sz="3600" dirty="0"/>
              <a:t>Where do they go?</a:t>
            </a:r>
          </a:p>
          <a:p>
            <a:pPr algn="l"/>
            <a:r>
              <a:rPr lang="en-US" sz="3600" dirty="0"/>
              <a:t>Why do we do them?</a:t>
            </a:r>
          </a:p>
        </p:txBody>
      </p:sp>
      <p:pic>
        <p:nvPicPr>
          <p:cNvPr id="4" name="Picture 2" descr="Report Clipart Images - Free Download on Freepik">
            <a:extLst>
              <a:ext uri="{FF2B5EF4-FFF2-40B4-BE49-F238E27FC236}">
                <a16:creationId xmlns:a16="http://schemas.microsoft.com/office/drawing/2014/main" id="{BF536599-DF82-3899-D2F3-101D3CF013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9777" y="1954211"/>
            <a:ext cx="3447737" cy="3436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BEFAFBF-56B4-B875-81B9-9E51A2A8067D}"/>
              </a:ext>
            </a:extLst>
          </p:cNvPr>
          <p:cNvSpPr txBox="1"/>
          <p:nvPr/>
        </p:nvSpPr>
        <p:spPr>
          <a:xfrm>
            <a:off x="3595145" y="6373813"/>
            <a:ext cx="4745037" cy="369887"/>
          </a:xfrm>
          <a:prstGeom prst="rect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anchor="ctr" anchorCtr="1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+mn-lt"/>
              </a:rPr>
              <a:t>Seventh District Member Training</a:t>
            </a:r>
          </a:p>
        </p:txBody>
      </p:sp>
    </p:spTree>
    <p:extLst>
      <p:ext uri="{BB962C8B-B14F-4D97-AF65-F5344CB8AC3E}">
        <p14:creationId xmlns:p14="http://schemas.microsoft.com/office/powerpoint/2010/main" val="2237918482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3986F8-8C1B-795F-423A-478DAA64A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Division Staff Officer (SO).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0C79C9-58AC-B21D-3237-938AFCB28EE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473200" y="1600200"/>
            <a:ext cx="8929974" cy="525780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Division Staff Officers (SO) in any mission area (e.g., SO-MT, SO-HR, SO-PA, etc.)</a:t>
            </a:r>
          </a:p>
          <a:p>
            <a:r>
              <a:rPr lang="en-US" dirty="0"/>
              <a:t> Due by the 8th of each month.</a:t>
            </a:r>
          </a:p>
          <a:p>
            <a:r>
              <a:rPr lang="en-US" dirty="0"/>
              <a:t> Submit to Division Vice Commander (VDCR) – to keep division leadership informed.</a:t>
            </a:r>
          </a:p>
          <a:p>
            <a:r>
              <a:rPr lang="en-US" dirty="0"/>
              <a:t>Assistant District Staff Office (ADSO) for your mission area – to contribute to district-level reporting and coordination.</a:t>
            </a:r>
          </a:p>
          <a:p>
            <a:r>
              <a:rPr lang="en-US" dirty="0"/>
              <a:t>Helps both division and district leadership understand:</a:t>
            </a:r>
          </a:p>
          <a:p>
            <a:pPr lvl="1"/>
            <a:r>
              <a:rPr lang="en-US" dirty="0"/>
              <a:t>What’s been accomplished.</a:t>
            </a:r>
          </a:p>
          <a:p>
            <a:pPr lvl="1"/>
            <a:r>
              <a:rPr lang="en-US" dirty="0"/>
              <a:t>What challenges exist.</a:t>
            </a:r>
          </a:p>
          <a:p>
            <a:pPr lvl="1"/>
            <a:r>
              <a:rPr lang="en-US" dirty="0"/>
              <a:t>Where additional support or coordination may be needed.</a:t>
            </a:r>
          </a:p>
          <a:p>
            <a:r>
              <a:rPr lang="en-US" dirty="0"/>
              <a:t>Ensures your efforts and needs are recognized and acted on as part of the broader mission success.</a:t>
            </a:r>
          </a:p>
          <a:p>
            <a:endParaRPr lang="en-US" dirty="0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DB60D6DB-9885-E5A5-D88F-7DF93B602B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0718800" y="2217640"/>
            <a:ext cx="1320800" cy="379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7477316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F1C5A-E607-36B1-FDB3-188EFEEBF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Assistant District Staff officer (ADSO).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8D713D-3E18-1BBE-3954-69F5DC64227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473200" y="1600199"/>
            <a:ext cx="8570210" cy="5082165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Assistant District Staff Officers (ADSOs) in each mission area (e.g., ADSO-MT, ADSO-HR, ADSO-PA, etc.)</a:t>
            </a:r>
          </a:p>
          <a:p>
            <a:r>
              <a:rPr lang="en-US" dirty="0"/>
              <a:t>Due by the 12th of each month.</a:t>
            </a:r>
          </a:p>
          <a:p>
            <a:r>
              <a:rPr lang="en-US" dirty="0"/>
              <a:t>Your report goes to the District Staff Officer (DSO) for your mission area.</a:t>
            </a:r>
          </a:p>
          <a:p>
            <a:r>
              <a:rPr lang="en-US" dirty="0"/>
              <a:t>Provides the DSO with updates on:</a:t>
            </a:r>
          </a:p>
          <a:p>
            <a:pPr lvl="1"/>
            <a:r>
              <a:rPr lang="en-US" dirty="0"/>
              <a:t>Division-level mission activities and progress.</a:t>
            </a:r>
          </a:p>
          <a:p>
            <a:pPr lvl="1"/>
            <a:r>
              <a:rPr lang="en-US" dirty="0"/>
              <a:t>Areas where support or guidance may be needed.</a:t>
            </a:r>
          </a:p>
          <a:p>
            <a:pPr lvl="1"/>
            <a:r>
              <a:rPr lang="en-US" dirty="0"/>
              <a:t>Trends that may require district-wide action or training.</a:t>
            </a:r>
          </a:p>
          <a:p>
            <a:r>
              <a:rPr lang="en-US" dirty="0"/>
              <a:t>Supports effective district program management and alignment with national goals.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04F4B1-19BD-652F-B696-65E920D6BA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409" y="1899774"/>
            <a:ext cx="1996191" cy="3676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944375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19A067-AB2D-EAD5-A4E9-7CF3517A7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District Staff Officer (DSO).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ECECA1-A04D-B8FA-1C52-6B479C8CD2D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473200" y="1600200"/>
            <a:ext cx="6591508" cy="5257800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District Staff Officers (DSOs) in each mission area (e.g., DSO-MT, DSO-HR, DSO-PA, etc.)</a:t>
            </a:r>
          </a:p>
          <a:p>
            <a:r>
              <a:rPr lang="en-US" dirty="0"/>
              <a:t>Due by the 15th of each month.</a:t>
            </a:r>
          </a:p>
          <a:p>
            <a:r>
              <a:rPr lang="en-US" dirty="0"/>
              <a:t> Your report goes to the District Directorate Chief (DDC) for your area of responsibility.</a:t>
            </a:r>
          </a:p>
          <a:p>
            <a:r>
              <a:rPr lang="en-US" dirty="0"/>
              <a:t>Offers a district-wide overview of your mission area.</a:t>
            </a:r>
          </a:p>
          <a:p>
            <a:r>
              <a:rPr lang="en-US" dirty="0"/>
              <a:t>Enables the DDC to:</a:t>
            </a:r>
          </a:p>
          <a:p>
            <a:pPr lvl="1"/>
            <a:r>
              <a:rPr lang="en-US" dirty="0"/>
              <a:t>Monitor performance across all units.</a:t>
            </a:r>
          </a:p>
          <a:p>
            <a:pPr lvl="1"/>
            <a:r>
              <a:rPr lang="en-US" dirty="0"/>
              <a:t>Identify trends, successes, and problem areas.</a:t>
            </a:r>
          </a:p>
          <a:p>
            <a:pPr lvl="1"/>
            <a:r>
              <a:rPr lang="en-US" dirty="0"/>
              <a:t>Advocate for support or resources if needed.</a:t>
            </a:r>
          </a:p>
          <a:p>
            <a:r>
              <a:rPr lang="en-US" dirty="0"/>
              <a:t>Builds the foundation for district leadership to report effectively to national programs.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D63E0E-831B-2E83-7F34-1F293FD2D2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2488" y="1968500"/>
            <a:ext cx="1752600" cy="292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027516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88E75-E66F-81A4-AE2F-84A236802E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District Directorate Chief (DDC).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68B30A-DD29-4D4B-15AD-AF5290038D2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473200" y="1600200"/>
            <a:ext cx="8195456" cy="5257800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District Directorate Chiefs (DDCs) for each functional area (e.g., Response, Prevention, Logistics, etc.)</a:t>
            </a:r>
          </a:p>
          <a:p>
            <a:r>
              <a:rPr lang="en-US" dirty="0"/>
              <a:t>Your report is due by the 18th of each month.</a:t>
            </a:r>
          </a:p>
          <a:p>
            <a:r>
              <a:rPr lang="en-US" dirty="0"/>
              <a:t>Your report goes to the District Chief of Staff (DCOS).</a:t>
            </a:r>
          </a:p>
          <a:p>
            <a:r>
              <a:rPr lang="en-US" dirty="0"/>
              <a:t>Consolidates mission area data from all District Staff Officers (DSOs).</a:t>
            </a:r>
          </a:p>
          <a:p>
            <a:r>
              <a:rPr lang="en-US" dirty="0"/>
              <a:t>Enables the DCOS to:</a:t>
            </a:r>
          </a:p>
          <a:p>
            <a:pPr lvl="1"/>
            <a:r>
              <a:rPr lang="en-US" dirty="0"/>
              <a:t>Prepare a comprehensive operational overview of the entire district.</a:t>
            </a:r>
          </a:p>
          <a:p>
            <a:pPr lvl="1"/>
            <a:r>
              <a:rPr lang="en-US" dirty="0"/>
              <a:t>Spot issues or patterns across multiple mission areas.</a:t>
            </a:r>
          </a:p>
          <a:p>
            <a:pPr lvl="1"/>
            <a:r>
              <a:rPr lang="en-US" dirty="0"/>
              <a:t>Coordinate high-level responses and resource allocation.</a:t>
            </a:r>
          </a:p>
          <a:p>
            <a:r>
              <a:rPr lang="en-US" dirty="0"/>
              <a:t>Essential for preparing leadership briefings and forwarding information up to the Commodore and National leadership.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A48040-21AD-A927-5B26-AC06A8548E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03516" y="2315980"/>
            <a:ext cx="1670009" cy="3215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451991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44565B-EFD6-57EA-3416-B75A1B3ED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goes in the reports?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96DCF3-290E-6AAA-FD54-A5270C0E59A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473200" y="1600200"/>
            <a:ext cx="10566400" cy="3706318"/>
          </a:xfrm>
        </p:spPr>
        <p:txBody>
          <a:bodyPr/>
          <a:lstStyle/>
          <a:p>
            <a:r>
              <a:rPr lang="en-US" dirty="0"/>
              <a:t>Your report will contain the highs and lows for the reporting period.</a:t>
            </a:r>
          </a:p>
          <a:p>
            <a:r>
              <a:rPr lang="en-US" dirty="0"/>
              <a:t>You can also let them know what your plans are going forward.</a:t>
            </a:r>
          </a:p>
          <a:p>
            <a:r>
              <a:rPr lang="en-US" dirty="0"/>
              <a:t>If nothing happened, just a simple</a:t>
            </a:r>
          </a:p>
          <a:p>
            <a:r>
              <a:rPr lang="en-US" dirty="0"/>
              <a:t> “ No Report” will do.</a:t>
            </a:r>
          </a:p>
        </p:txBody>
      </p:sp>
      <p:pic>
        <p:nvPicPr>
          <p:cNvPr id="4" name="Picture 2" descr="161 Nothing Report Images, Stock Photos, and Vectors | Shutterstock">
            <a:extLst>
              <a:ext uri="{FF2B5EF4-FFF2-40B4-BE49-F238E27FC236}">
                <a16:creationId xmlns:a16="http://schemas.microsoft.com/office/drawing/2014/main" id="{4361FFA9-6B6B-3843-87DB-ECD572D1DB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07"/>
          <a:stretch>
            <a:fillRect/>
          </a:stretch>
        </p:blipFill>
        <p:spPr bwMode="auto">
          <a:xfrm>
            <a:off x="8715099" y="4363948"/>
            <a:ext cx="2933700" cy="2106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5" name="TextBox 4">
            <a:extLst>
              <a:ext uri="{FF2B5EF4-FFF2-40B4-BE49-F238E27FC236}">
                <a16:creationId xmlns:a16="http://schemas.microsoft.com/office/drawing/2014/main" id="{0639F758-10A5-EDAC-E93A-BE8834CB760D}"/>
              </a:ext>
            </a:extLst>
          </p:cNvPr>
          <p:cNvSpPr txBox="1"/>
          <p:nvPr/>
        </p:nvSpPr>
        <p:spPr>
          <a:xfrm>
            <a:off x="8715099" y="6228346"/>
            <a:ext cx="2933700" cy="369332"/>
          </a:xfrm>
          <a:prstGeom prst="rect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 anchor="ctr" anchorCtr="1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06776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46C92-8025-2EDF-C8C8-51CF10A60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Also: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A66416-866B-B432-3F93-5564CBAF63C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473200" y="1600200"/>
            <a:ext cx="10566400" cy="3407898"/>
          </a:xfrm>
        </p:spPr>
        <p:txBody>
          <a:bodyPr>
            <a:normAutofit/>
          </a:bodyPr>
          <a:lstStyle/>
          <a:p>
            <a:r>
              <a:rPr lang="en-US" dirty="0"/>
              <a:t>Your report should also contain any information that you wish passed up the Chain of Leadership and Management (COLM).</a:t>
            </a:r>
          </a:p>
          <a:p>
            <a:r>
              <a:rPr lang="en-US" dirty="0"/>
              <a:t>The more information that is passed along, at all levels, the better recognition and problem solving can be.</a:t>
            </a:r>
          </a:p>
          <a:p>
            <a:endParaRPr lang="en-US" dirty="0"/>
          </a:p>
        </p:txBody>
      </p:sp>
      <p:pic>
        <p:nvPicPr>
          <p:cNvPr id="3074" name="Picture 2" descr="Information Technology Clipart - Information Technology Training - Free  Transparent PNG Download - PNGkey">
            <a:extLst>
              <a:ext uri="{FF2B5EF4-FFF2-40B4-BE49-F238E27FC236}">
                <a16:creationId xmlns:a16="http://schemas.microsoft.com/office/drawing/2014/main" id="{CD96A2FA-4C84-2235-77C6-1247FA5147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662" y="4297891"/>
            <a:ext cx="3064491" cy="2384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0181735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EF59C2-858E-52F3-6601-7FB5A3EC3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3200" y="-161990"/>
            <a:ext cx="10566400" cy="1143000"/>
          </a:xfrm>
        </p:spPr>
        <p:txBody>
          <a:bodyPr/>
          <a:lstStyle/>
          <a:p>
            <a:pPr algn="ctr"/>
            <a:r>
              <a:rPr lang="en-US" sz="3600" dirty="0"/>
              <a:t>Sample report formats: Monthly.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CEBE809-889F-DF2E-9828-52C74B9A43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0658" y="999659"/>
            <a:ext cx="4881489" cy="5784486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C6F80133-F8BE-8E88-0CFC-E7263A6EB1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1035" y="2831707"/>
            <a:ext cx="4005775" cy="1856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4525805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009EE9-2CC4-29C1-D93C-BAC145A13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Sample report formats: Quarterly.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AD968F-91DE-7453-6CEF-756A95EC52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4069" y="1318635"/>
            <a:ext cx="5575531" cy="5539365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6314B9F-9569-51FE-3425-9158472FD8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3200" y="1318634"/>
            <a:ext cx="4699442" cy="5539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789433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186055-708F-7461-EEB8-2A2AFDC49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Summary.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4301FA-FA22-E482-D292-886E24A29FB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By now you know who gets your report.</a:t>
            </a:r>
          </a:p>
          <a:p>
            <a:r>
              <a:rPr lang="en-US" dirty="0"/>
              <a:t>What reports to submit.</a:t>
            </a:r>
          </a:p>
          <a:p>
            <a:r>
              <a:rPr lang="en-US" dirty="0"/>
              <a:t>When they are due, and the importance of the timeline.</a:t>
            </a:r>
          </a:p>
          <a:p>
            <a:r>
              <a:rPr lang="en-US" dirty="0"/>
              <a:t>Where you send your report.</a:t>
            </a:r>
          </a:p>
          <a:p>
            <a:r>
              <a:rPr lang="en-US" dirty="0"/>
              <a:t>Hopefully, you now understand the </a:t>
            </a:r>
            <a:r>
              <a:rPr lang="en-US" u="sng" dirty="0"/>
              <a:t>why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9749764"/>
      </p:ext>
    </p:ext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22A66C-94AD-B2F1-B98B-92F195BDA3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Thank you from your District member training team.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256DB1-0FA4-3C4A-BE56-CE251D15E3C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473200" y="1600199"/>
            <a:ext cx="10566400" cy="2929597"/>
          </a:xfrm>
        </p:spPr>
        <p:txBody>
          <a:bodyPr>
            <a:normAutofit/>
          </a:bodyPr>
          <a:lstStyle/>
          <a:p>
            <a:r>
              <a:rPr lang="en-US" dirty="0"/>
              <a:t>Please refer to policy letter 002/25A from Commodore Goodwin dated 15 April 2025 for more information.</a:t>
            </a:r>
          </a:p>
          <a:p>
            <a:r>
              <a:rPr lang="en-US" dirty="0"/>
              <a:t>Contact your COLM for more guidance.</a:t>
            </a:r>
          </a:p>
          <a:p>
            <a:endParaRPr lang="en-US" dirty="0"/>
          </a:p>
        </p:txBody>
      </p:sp>
      <p:pic>
        <p:nvPicPr>
          <p:cNvPr id="4098" name="Picture 2" descr="Official Seal of Training Directorate">
            <a:extLst>
              <a:ext uri="{FF2B5EF4-FFF2-40B4-BE49-F238E27FC236}">
                <a16:creationId xmlns:a16="http://schemas.microsoft.com/office/drawing/2014/main" id="{18EA0F8F-BEB4-4F3D-34E7-F4790647A0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5217" y="4165013"/>
            <a:ext cx="2264899" cy="2264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4012244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2E73B-0109-0B3E-FB99-B45F106CD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Tips.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F8A3DB-BB58-51CC-F6EA-589C453074E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473200" y="1480278"/>
            <a:ext cx="10566400" cy="387121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Save your monthly report in a word processing program. This will be your template for future reports.</a:t>
            </a:r>
          </a:p>
          <a:p>
            <a:r>
              <a:rPr lang="en-US" dirty="0"/>
              <a:t>Each month update the month and fill in this month's key points.</a:t>
            </a:r>
          </a:p>
          <a:p>
            <a:r>
              <a:rPr lang="en-US" dirty="0"/>
              <a:t>Save a copy as a PDF file as this is easier for emailing and storing.</a:t>
            </a:r>
          </a:p>
          <a:p>
            <a:endParaRPr lang="en-US" dirty="0"/>
          </a:p>
        </p:txBody>
      </p:sp>
      <p:pic>
        <p:nvPicPr>
          <p:cNvPr id="4" name="Picture 2" descr="Word Processing">
            <a:extLst>
              <a:ext uri="{FF2B5EF4-FFF2-40B4-BE49-F238E27FC236}">
                <a16:creationId xmlns:a16="http://schemas.microsoft.com/office/drawing/2014/main" id="{D83BEAC2-1529-C9C3-0CC8-C67C7AC5AB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1685" y="4856851"/>
            <a:ext cx="2159000" cy="2001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7608281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6C5824-E532-4DFF-E55F-08D0A6E3F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What is common in all reports.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1BDF91-6A7E-B957-5E9D-6395C662FDC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473200" y="1600199"/>
            <a:ext cx="8615180" cy="5082165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 Let’s look at what is common in all reports.</a:t>
            </a:r>
          </a:p>
          <a:p>
            <a:r>
              <a:rPr lang="en-US" dirty="0"/>
              <a:t>All reports must be submitted both monthly and quarterly.</a:t>
            </a:r>
          </a:p>
          <a:p>
            <a:r>
              <a:rPr lang="en-US" dirty="0"/>
              <a:t>Each report goes up the next level in the Chain of Leadership and Management (COLM), for broader visibility and continuity.</a:t>
            </a:r>
          </a:p>
          <a:p>
            <a:r>
              <a:rPr lang="en-US" dirty="0"/>
              <a:t>Content includes:</a:t>
            </a:r>
          </a:p>
          <a:p>
            <a:pPr lvl="1"/>
            <a:r>
              <a:rPr lang="en-US" dirty="0"/>
              <a:t>Key accomplishments.</a:t>
            </a:r>
          </a:p>
          <a:p>
            <a:pPr lvl="1"/>
            <a:r>
              <a:rPr lang="en-US" dirty="0"/>
              <a:t>Significant activities.</a:t>
            </a:r>
          </a:p>
          <a:p>
            <a:pPr lvl="1"/>
            <a:r>
              <a:rPr lang="en-US" dirty="0"/>
              <a:t>Challenges or needs.</a:t>
            </a:r>
          </a:p>
          <a:p>
            <a:pPr lvl="1"/>
            <a:r>
              <a:rPr lang="en-US" dirty="0"/>
              <a:t>Upcoming plans or goals.</a:t>
            </a:r>
          </a:p>
          <a:p>
            <a:pPr lvl="1"/>
            <a:r>
              <a:rPr lang="en-US" dirty="0"/>
              <a:t>Any items requiring assistance or attention.</a:t>
            </a:r>
          </a:p>
          <a:p>
            <a:endParaRPr lang="en-US" dirty="0"/>
          </a:p>
        </p:txBody>
      </p:sp>
      <p:pic>
        <p:nvPicPr>
          <p:cNvPr id="1032" name="Picture 8" descr="Hierarchy employee structure icon Royalty Free Vector Image">
            <a:extLst>
              <a:ext uri="{FF2B5EF4-FFF2-40B4-BE49-F238E27FC236}">
                <a16:creationId xmlns:a16="http://schemas.microsoft.com/office/drawing/2014/main" id="{7D9EEF42-89C1-A920-1AF6-44BDA365A3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5379" y="3687579"/>
            <a:ext cx="2492309" cy="278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6" name="TextBox 5">
            <a:extLst>
              <a:ext uri="{FF2B5EF4-FFF2-40B4-BE49-F238E27FC236}">
                <a16:creationId xmlns:a16="http://schemas.microsoft.com/office/drawing/2014/main" id="{66980D46-360D-7A11-D24D-7EB45D811079}"/>
              </a:ext>
            </a:extLst>
          </p:cNvPr>
          <p:cNvSpPr txBox="1"/>
          <p:nvPr/>
        </p:nvSpPr>
        <p:spPr>
          <a:xfrm>
            <a:off x="9285379" y="6201735"/>
            <a:ext cx="2621072" cy="369332"/>
          </a:xfrm>
          <a:prstGeom prst="rect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 anchor="ctr" anchorCtr="1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445251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362970-C9D5-8CCD-6AE9-AA619ADA64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2671" y="684363"/>
            <a:ext cx="10566400" cy="1143000"/>
          </a:xfrm>
        </p:spPr>
        <p:txBody>
          <a:bodyPr/>
          <a:lstStyle/>
          <a:p>
            <a:pPr algn="ctr"/>
            <a:r>
              <a:rPr lang="en-US" dirty="0"/>
              <a:t>Let’s get started with elected officers.</a:t>
            </a:r>
            <a:br>
              <a:rPr lang="en-US" dirty="0"/>
            </a:br>
            <a:r>
              <a:rPr lang="en-US" dirty="0"/>
              <a:t>Flotilla Commander (FC).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8FB8FF-CBF9-E281-CD68-A7BEF22DC6C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473200" y="1978702"/>
            <a:ext cx="8690131" cy="4879298"/>
          </a:xfrm>
        </p:spPr>
        <p:txBody>
          <a:bodyPr>
            <a:normAutofit fontScale="92500" lnSpcReduction="10000"/>
          </a:bodyPr>
          <a:lstStyle/>
          <a:p>
            <a:r>
              <a:rPr lang="en-US" sz="3800" dirty="0"/>
              <a:t>Flotilla Commander </a:t>
            </a:r>
            <a:r>
              <a:rPr lang="en-US" dirty="0"/>
              <a:t>responsibilities:</a:t>
            </a:r>
          </a:p>
          <a:p>
            <a:r>
              <a:rPr lang="en-US" dirty="0"/>
              <a:t>Submit monthly and quarterly reports.</a:t>
            </a:r>
          </a:p>
          <a:p>
            <a:r>
              <a:rPr lang="en-US" dirty="0"/>
              <a:t>Due by the 10th of each month to your Division Commander.</a:t>
            </a:r>
          </a:p>
          <a:p>
            <a:r>
              <a:rPr lang="en-US" dirty="0"/>
              <a:t>Email is the preferred method of submission.</a:t>
            </a:r>
          </a:p>
          <a:p>
            <a:r>
              <a:rPr lang="en-US" dirty="0"/>
              <a:t>These reports help Division Commanders support flotilla programs and are forwarded through the COLM to assist policy makers.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105D0D-3426-07DC-056C-25681D553B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3174" y="1722803"/>
            <a:ext cx="1625897" cy="3879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053390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4AF013-D6D1-7B18-C828-C2C6ECB0B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Division Commander (DCDR).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59A7EB-1122-57DF-EF16-E31704F0304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473201" y="1600199"/>
            <a:ext cx="8540230" cy="456075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Submit monthly and quarterly reports.</a:t>
            </a:r>
          </a:p>
          <a:p>
            <a:r>
              <a:rPr lang="en-US" dirty="0"/>
              <a:t>Reports are due by the 15th of the month to your District Captain (DCAPT).</a:t>
            </a:r>
          </a:p>
          <a:p>
            <a:r>
              <a:rPr lang="en-US" dirty="0"/>
              <a:t>Email is the preferred method of submission.</a:t>
            </a:r>
          </a:p>
          <a:p>
            <a:r>
              <a:rPr lang="en-US" dirty="0"/>
              <a:t>Purpose: To inform the District and COLM about Division missions and successes.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C9F563-AB80-2894-B91E-248A2253D6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53272" y="2038662"/>
            <a:ext cx="1871898" cy="3743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138604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D6FF22-7235-2E46-1264-D0207D572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District Captain (DCAPT).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3DD8B2-4BB6-DBB7-C54A-E1D381CB3B9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473200" y="1600199"/>
            <a:ext cx="8555220" cy="508216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Monthly and quarterly reports.</a:t>
            </a:r>
          </a:p>
          <a:p>
            <a:r>
              <a:rPr lang="en-US" dirty="0"/>
              <a:t>Due by the 20th of each month.</a:t>
            </a:r>
          </a:p>
          <a:p>
            <a:r>
              <a:rPr lang="en-US" dirty="0"/>
              <a:t>Submit to the District Commodore (DCO).</a:t>
            </a:r>
          </a:p>
          <a:p>
            <a:r>
              <a:rPr lang="en-US" dirty="0"/>
              <a:t>These reports help facilitate oversight and strategic planning at the district level.</a:t>
            </a:r>
          </a:p>
          <a:p>
            <a:r>
              <a:rPr lang="en-US" dirty="0"/>
              <a:t>Ensures the DCO is informed on operational and leadership conditions.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ED9F32-AA77-BD16-CB6D-1D745BB9E9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3232" y="1490272"/>
            <a:ext cx="1573967" cy="4127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099831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2CED55-D683-1DC3-6FD6-93298CBB5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District Chief of Staff (DCOS).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9C9086-5BEC-4D54-3F83-20A2DAFC65A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473200" y="1600199"/>
            <a:ext cx="7490918" cy="4935511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Your report is due by the 20</a:t>
            </a:r>
            <a:r>
              <a:rPr lang="en-US" baseline="30000" dirty="0"/>
              <a:t>th</a:t>
            </a:r>
            <a:r>
              <a:rPr lang="en-US" dirty="0"/>
              <a:t> of the month.</a:t>
            </a:r>
          </a:p>
          <a:p>
            <a:r>
              <a:rPr lang="en-US" dirty="0"/>
              <a:t>It goes to the District Commodore (DCO).</a:t>
            </a:r>
          </a:p>
          <a:p>
            <a:r>
              <a:rPr lang="en-US" dirty="0"/>
              <a:t>Provides the District Commodore with a fully integrated report across all mission areas.</a:t>
            </a:r>
          </a:p>
          <a:p>
            <a:r>
              <a:rPr lang="en-US" dirty="0"/>
              <a:t>Helps the DCO:</a:t>
            </a:r>
          </a:p>
          <a:p>
            <a:pPr lvl="1"/>
            <a:r>
              <a:rPr lang="en-US" dirty="0"/>
              <a:t>Understand the operational status and health of the entire district.</a:t>
            </a:r>
          </a:p>
          <a:p>
            <a:pPr lvl="1"/>
            <a:r>
              <a:rPr lang="en-US" dirty="0"/>
              <a:t>Identify cross-cutting issues or opportunities.</a:t>
            </a:r>
          </a:p>
          <a:p>
            <a:pPr lvl="1"/>
            <a:r>
              <a:rPr lang="en-US" dirty="0"/>
              <a:t>Prepare briefings for National leadership or major events.</a:t>
            </a:r>
          </a:p>
          <a:p>
            <a:pPr lvl="1"/>
            <a:r>
              <a:rPr lang="en-US" dirty="0"/>
              <a:t>Guide strategic planning and policy adjustments at the district level.</a:t>
            </a:r>
          </a:p>
          <a:p>
            <a:endParaRPr lang="en-US" dirty="0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C3D2A891-73E3-3BF1-5591-737EFFE39F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03370" y="1911349"/>
            <a:ext cx="1521710" cy="3711109"/>
          </a:xfrm>
          <a:prstGeom prst="rect">
            <a:avLst/>
          </a:prstGeom>
        </p:spPr>
      </p:pic>
      <p:sp useBgFill="1">
        <p:nvSpPr>
          <p:cNvPr id="5" name="TextBox 4">
            <a:extLst>
              <a:ext uri="{FF2B5EF4-FFF2-40B4-BE49-F238E27FC236}">
                <a16:creationId xmlns:a16="http://schemas.microsoft.com/office/drawing/2014/main" id="{D059C2F2-F163-DF9F-28DD-2D533FCAF5E3}"/>
              </a:ext>
            </a:extLst>
          </p:cNvPr>
          <p:cNvSpPr txBox="1"/>
          <p:nvPr/>
        </p:nvSpPr>
        <p:spPr>
          <a:xfrm>
            <a:off x="10208302" y="2473377"/>
            <a:ext cx="1259173" cy="389744"/>
          </a:xfrm>
          <a:prstGeom prst="rect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 anchor="ctr" anchorCtr="1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9367254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F36D97-70AA-58C4-30B9-549E8BFD6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/>
              <a:t>Next, we will look at Staff officer reports.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EEBB23-14C4-BC83-D7B5-F926451FA8D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473200" y="1538115"/>
            <a:ext cx="9245600" cy="5035072"/>
          </a:xfrm>
        </p:spPr>
        <p:txBody>
          <a:bodyPr>
            <a:noAutofit/>
          </a:bodyPr>
          <a:lstStyle/>
          <a:p>
            <a:r>
              <a:rPr lang="en-US" sz="2000" dirty="0"/>
              <a:t> Let's look at what is common in all reports.</a:t>
            </a:r>
          </a:p>
          <a:p>
            <a:r>
              <a:rPr lang="en-US" sz="2000" dirty="0"/>
              <a:t>All reports must be submitted both monthly and quarterly.</a:t>
            </a:r>
          </a:p>
          <a:p>
            <a:r>
              <a:rPr lang="en-US" sz="2000" dirty="0"/>
              <a:t>Some reports have two recipients.</a:t>
            </a:r>
          </a:p>
          <a:p>
            <a:r>
              <a:rPr lang="en-US" sz="2000" dirty="0"/>
              <a:t>Content includes:</a:t>
            </a:r>
          </a:p>
          <a:p>
            <a:pPr lvl="1"/>
            <a:r>
              <a:rPr lang="en-US" sz="2000" dirty="0"/>
              <a:t>Key accomplishments.</a:t>
            </a:r>
          </a:p>
          <a:p>
            <a:pPr lvl="1"/>
            <a:r>
              <a:rPr lang="en-US" sz="2000" dirty="0"/>
              <a:t>Significant activities.</a:t>
            </a:r>
          </a:p>
          <a:p>
            <a:pPr lvl="1"/>
            <a:r>
              <a:rPr lang="en-US" sz="2000" dirty="0"/>
              <a:t>Challenges or needs.</a:t>
            </a:r>
          </a:p>
          <a:p>
            <a:pPr lvl="1"/>
            <a:r>
              <a:rPr lang="en-US" sz="2000" dirty="0"/>
              <a:t>Upcoming plans or goals.</a:t>
            </a:r>
          </a:p>
          <a:p>
            <a:pPr lvl="1"/>
            <a:r>
              <a:rPr lang="en-US" sz="2000" dirty="0"/>
              <a:t>Any items requiring assistance or attention.</a:t>
            </a:r>
          </a:p>
          <a:p>
            <a:endParaRPr lang="en-US" sz="1800" dirty="0"/>
          </a:p>
        </p:txBody>
      </p:sp>
      <p:pic>
        <p:nvPicPr>
          <p:cNvPr id="2050" name="Picture 2" descr="Free Staff Cliparts, Download Free Staff Cliparts png images, Free ClipArts  on Clipart Library">
            <a:extLst>
              <a:ext uri="{FF2B5EF4-FFF2-40B4-BE49-F238E27FC236}">
                <a16:creationId xmlns:a16="http://schemas.microsoft.com/office/drawing/2014/main" id="{EA60C60A-0FFE-4F02-7BB5-EAA16FE3C4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3703" y="4437089"/>
            <a:ext cx="3315897" cy="2136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7666310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56B5FB-8989-1A82-2DA1-6F72E9E20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Flotilla Staff Officer (FSO).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36C0D4-001E-2EF4-320F-46E0AB7FB79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473200" y="1600199"/>
            <a:ext cx="8075534" cy="5082165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Flotilla Staff Officers (FSOs) in any mission area (e.g., FSO-MT, FSO-HR, FSO-PA, etc.)</a:t>
            </a:r>
          </a:p>
          <a:p>
            <a:r>
              <a:rPr lang="en-US" dirty="0"/>
              <a:t> Due by the 5th of each month.</a:t>
            </a:r>
          </a:p>
          <a:p>
            <a:r>
              <a:rPr lang="en-US" dirty="0"/>
              <a:t> Where do the reports go:</a:t>
            </a:r>
          </a:p>
          <a:p>
            <a:r>
              <a:rPr lang="en-US" dirty="0"/>
              <a:t>  Flotilla Vice Commander (VFC) – to keep flotilla leadership informed.</a:t>
            </a:r>
          </a:p>
          <a:p>
            <a:r>
              <a:rPr lang="en-US" dirty="0"/>
              <a:t>  Division Staff Officer (SO) for your mission area – to contribute to  division-level reporting and coordination.</a:t>
            </a:r>
          </a:p>
          <a:p>
            <a:r>
              <a:rPr lang="en-US" dirty="0"/>
              <a:t>Helps both flotilla and division leadership understand:</a:t>
            </a:r>
          </a:p>
          <a:p>
            <a:pPr lvl="1"/>
            <a:r>
              <a:rPr lang="en-US" dirty="0"/>
              <a:t>What’s been accomplished.</a:t>
            </a:r>
          </a:p>
          <a:p>
            <a:pPr lvl="1"/>
            <a:r>
              <a:rPr lang="en-US" dirty="0"/>
              <a:t>What challenges exist.</a:t>
            </a:r>
          </a:p>
          <a:p>
            <a:pPr lvl="1"/>
            <a:r>
              <a:rPr lang="en-US" dirty="0"/>
              <a:t>Where additional support or coordination may be needed.</a:t>
            </a:r>
          </a:p>
          <a:p>
            <a:r>
              <a:rPr lang="en-US" dirty="0"/>
              <a:t>Ensures your efforts and needs are recognized and acted on as part of the broader mission success.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120ECE0-C96A-DB1E-9DD9-4D67330AC1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5763" y="2908092"/>
            <a:ext cx="2413837" cy="3013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85866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Ocean design 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>
    <a:spDef>
      <a:spPr/>
      <a:bodyPr rtlCol="0" anchor="ctr"/>
      <a:lstStyle>
        <a:defPPr algn="ctr">
          <a:defRPr dirty="0"/>
        </a:defPPr>
      </a:lstStyle>
      <a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  <a:ln>
          <a:solidFill>
            <a:schemeClr val="accent1">
              <a:lumMod val="20000"/>
              <a:lumOff val="80000"/>
            </a:schemeClr>
          </a:solidFill>
        </a:ln>
      </a:spPr>
      <a:bodyPr wrap="square" rtlCol="0" anchor="ctr" anchorCtr="1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2  -  Compatibility Mode" id="{90B7C8E3-BEC5-2E4B-888F-D07F9175FE12}" vid="{AE6146A2-7B7B-FE42-9672-F9B4B08DE85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Ocean design template</Template>
  <TotalTime>1268</TotalTime>
  <Words>1191</Words>
  <Application>Microsoft Office PowerPoint</Application>
  <PresentationFormat>Widescreen</PresentationFormat>
  <Paragraphs>127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Arial</vt:lpstr>
      <vt:lpstr>Ocean design template</vt:lpstr>
      <vt:lpstr>Reports. </vt:lpstr>
      <vt:lpstr>Tips.</vt:lpstr>
      <vt:lpstr>What is common in all reports.</vt:lpstr>
      <vt:lpstr>Let’s get started with elected officers. Flotilla Commander (FC).</vt:lpstr>
      <vt:lpstr>Division Commander (DCDR).</vt:lpstr>
      <vt:lpstr>District Captain (DCAPT).</vt:lpstr>
      <vt:lpstr>District Chief of Staff (DCOS).</vt:lpstr>
      <vt:lpstr>Next, we will look at Staff officer reports.</vt:lpstr>
      <vt:lpstr>Flotilla Staff Officer (FSO).</vt:lpstr>
      <vt:lpstr>Division Staff Officer (SO).</vt:lpstr>
      <vt:lpstr>Assistant District Staff officer (ADSO).</vt:lpstr>
      <vt:lpstr>District Staff Officer (DSO).</vt:lpstr>
      <vt:lpstr>District Directorate Chief (DDC).</vt:lpstr>
      <vt:lpstr>What goes in the reports?</vt:lpstr>
      <vt:lpstr>Also:</vt:lpstr>
      <vt:lpstr>Sample report formats: Monthly.</vt:lpstr>
      <vt:lpstr>Sample report formats: Quarterly.</vt:lpstr>
      <vt:lpstr>Summary.</vt:lpstr>
      <vt:lpstr>Thank you from your District member training team.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Charlene Dykman</dc:creator>
  <cp:lastModifiedBy>Karen Miller</cp:lastModifiedBy>
  <cp:revision>7</cp:revision>
  <dcterms:created xsi:type="dcterms:W3CDTF">2025-06-07T14:17:14Z</dcterms:created>
  <dcterms:modified xsi:type="dcterms:W3CDTF">2025-07-07T14:10:14Z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74065000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